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2AF847-FA22-4D2F-BF7B-7866B2E63372}">
  <a:tblStyle styleId="{5D2AF847-FA22-4D2F-BF7B-7866B2E633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86333FD-4F57-4D31-B122-8A2B13F6147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587c4f76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587c4f76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6587c4f76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587c4f76f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587c4f76f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6587c4f76f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b7d8948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b7d8948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g6b7d8948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587c4f76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587c4f76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791a5f04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4791a5f0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587c4f76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587c4f76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587c4f76f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587c4f76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6587c4f76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c410c4be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Final designs pending</a:t>
            </a:r>
            <a:endParaRPr/>
          </a:p>
        </p:txBody>
      </p:sp>
      <p:sp>
        <p:nvSpPr>
          <p:cNvPr id="242" name="Google Shape;242;g6c410c4be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c410c4be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c410c4be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6c410c4be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2.png"/><Relationship Id="rId6"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drive.google.com/drive/u/0/folders/15opuhnlFBBWagLuSJWBtehu-Ij7ei4CM" TargetMode="External"/><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d/1S4VzHTZIVsqI0SeMHIF815PiP_qs7nEEnhMmHeKKtwU/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MyKoko Sales App Improvements</a:t>
            </a:r>
            <a:endParaRPr/>
          </a:p>
        </p:txBody>
      </p:sp>
      <p:sp>
        <p:nvSpPr>
          <p:cNvPr id="166" name="Google Shape;166;p19"/>
          <p:cNvSpPr txBox="1"/>
          <p:nvPr>
            <p:ph idx="4294967295"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Q4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&amp; Assumptions</a:t>
            </a:r>
            <a:endParaRPr/>
          </a:p>
        </p:txBody>
      </p:sp>
      <p:sp>
        <p:nvSpPr>
          <p:cNvPr id="269" name="Google Shape;26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0" name="Google Shape;270;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0"/>
              </a:spcBef>
              <a:spcAft>
                <a:spcPts val="0"/>
              </a:spcAft>
              <a:buSzPts val="1600"/>
              <a:buAutoNum type="arabicPeriod"/>
            </a:pPr>
            <a:r>
              <a:rPr lang="en-US" sz="1600"/>
              <a:t>How ‘warm’ should the sales pipeline be? How far back (dates) should the sales pipelines go? At what point do we archive potential customers?</a:t>
            </a:r>
            <a:endParaRPr sz="1600"/>
          </a:p>
          <a:p>
            <a:pPr indent="-330200" lvl="0" marL="457200" rtl="0" algn="l">
              <a:spcBef>
                <a:spcPts val="1000"/>
              </a:spcBef>
              <a:spcAft>
                <a:spcPts val="0"/>
              </a:spcAft>
              <a:buSzPts val="1600"/>
              <a:buAutoNum type="arabicPeriod"/>
            </a:pPr>
            <a:r>
              <a:rPr lang="en-US" sz="1600" strike="sngStrike"/>
              <a:t>Should we add a ‘Leads’ segment? The ones that are being manually written down by CSRs?</a:t>
            </a:r>
            <a:endParaRPr sz="1600" strike="sngStrike"/>
          </a:p>
          <a:p>
            <a:pPr indent="-330200" lvl="0" marL="457200" rtl="0" algn="l">
              <a:spcBef>
                <a:spcPts val="1000"/>
              </a:spcBef>
              <a:spcAft>
                <a:spcPts val="0"/>
              </a:spcAft>
              <a:buSzPts val="1600"/>
              <a:buAutoNum type="arabicPeriod"/>
            </a:pPr>
            <a:r>
              <a:rPr lang="en-US" sz="1600" strike="sngStrike"/>
              <a:t>How will this affect the ‘search’ functionality? Should the search apply to the selected list?</a:t>
            </a:r>
            <a:endParaRPr sz="1600" strike="sngStrike"/>
          </a:p>
          <a:p>
            <a:pPr indent="-330200" lvl="0" marL="457200" rtl="0" algn="l">
              <a:spcBef>
                <a:spcPts val="1000"/>
              </a:spcBef>
              <a:spcAft>
                <a:spcPts val="1000"/>
              </a:spcAft>
              <a:buSzPts val="1600"/>
              <a:buAutoNum type="arabicPeriod"/>
            </a:pPr>
            <a:r>
              <a:rPr lang="en-US" sz="1600"/>
              <a:t>Can we revisit analytics on the app for better tracking?</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77" name="Google Shape;277;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AutoNum type="arabicPeriod"/>
            </a:pPr>
            <a:r>
              <a:rPr lang="en-US" sz="2200"/>
              <a:t>Clarify open questions and potential journeys - done</a:t>
            </a:r>
            <a:endParaRPr sz="2200"/>
          </a:p>
          <a:p>
            <a:pPr indent="-368300" lvl="0" marL="457200" rtl="0" algn="l">
              <a:spcBef>
                <a:spcPts val="2000"/>
              </a:spcBef>
              <a:spcAft>
                <a:spcPts val="0"/>
              </a:spcAft>
              <a:buSzPts val="2200"/>
              <a:buAutoNum type="arabicPeriod"/>
            </a:pPr>
            <a:r>
              <a:rPr lang="en-US" sz="2200"/>
              <a:t>Discuss priority of different scope elements - done</a:t>
            </a:r>
            <a:endParaRPr sz="2200"/>
          </a:p>
          <a:p>
            <a:pPr indent="-368300" lvl="0" marL="457200" rtl="0" algn="l">
              <a:spcBef>
                <a:spcPts val="2000"/>
              </a:spcBef>
              <a:spcAft>
                <a:spcPts val="0"/>
              </a:spcAft>
              <a:buSzPts val="2200"/>
              <a:buAutoNum type="arabicPeriod"/>
            </a:pPr>
            <a:r>
              <a:rPr lang="en-US" sz="2200"/>
              <a:t>Prepare final designs - pending	</a:t>
            </a:r>
            <a:endParaRPr sz="2200"/>
          </a:p>
          <a:p>
            <a:pPr indent="-368300" lvl="0" marL="457200" rtl="0" algn="l">
              <a:spcBef>
                <a:spcPts val="2000"/>
              </a:spcBef>
              <a:spcAft>
                <a:spcPts val="2000"/>
              </a:spcAft>
              <a:buSzPts val="2200"/>
              <a:buAutoNum type="arabicPeriod"/>
            </a:pPr>
            <a:r>
              <a:rPr lang="en-US" sz="2200"/>
              <a:t>Plan resourcing with Engineering Team - pending</a:t>
            </a:r>
            <a:endParaRPr sz="2200"/>
          </a:p>
        </p:txBody>
      </p:sp>
      <p:sp>
        <p:nvSpPr>
          <p:cNvPr id="278" name="Google Shape;278;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Updated scope </a:t>
            </a:r>
            <a:endParaRPr/>
          </a:p>
        </p:txBody>
      </p:sp>
      <p:sp>
        <p:nvSpPr>
          <p:cNvPr id="285" name="Google Shape;285;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17th Dec</a:t>
            </a:r>
            <a:endParaRPr sz="2000"/>
          </a:p>
          <a:p>
            <a:pPr indent="-355600" lvl="0" marL="457200" rtl="0" algn="l">
              <a:spcBef>
                <a:spcPts val="1000"/>
              </a:spcBef>
              <a:spcAft>
                <a:spcPts val="0"/>
              </a:spcAft>
              <a:buSzPts val="2000"/>
              <a:buChar char="●"/>
            </a:pPr>
            <a:r>
              <a:rPr lang="en-US" sz="2000"/>
              <a:t>De-prioritise changes to the ‘Make Money’ Page since the main area for change is the customer sales lists</a:t>
            </a:r>
            <a:endParaRPr sz="2000"/>
          </a:p>
        </p:txBody>
      </p:sp>
      <p:sp>
        <p:nvSpPr>
          <p:cNvPr id="286" name="Google Shape;286;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idx="4294967295" type="subTitle"/>
          </p:nvPr>
        </p:nvSpPr>
        <p:spPr>
          <a:xfrm>
            <a:off x="7038850" y="2286000"/>
            <a:ext cx="5155500" cy="214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For more information, contact:</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Nyawira Njoroge</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sz="2400"/>
              <a:t>n.njoroge@kokonetworks.com</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7286625" y="3069507"/>
            <a:ext cx="4435500" cy="3467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AutoNum type="arabicPeriod"/>
            </a:pPr>
            <a:r>
              <a:rPr lang="en-US" sz="1800"/>
              <a:t>Pain points</a:t>
            </a:r>
            <a:endParaRPr sz="1800"/>
          </a:p>
          <a:p>
            <a:pPr indent="-342900" lvl="0" marL="457200" rtl="0" algn="l">
              <a:lnSpc>
                <a:spcPct val="100000"/>
              </a:lnSpc>
              <a:spcBef>
                <a:spcPts val="0"/>
              </a:spcBef>
              <a:spcAft>
                <a:spcPts val="0"/>
              </a:spcAft>
              <a:buSzPts val="1800"/>
              <a:buAutoNum type="arabicPeriod"/>
            </a:pPr>
            <a:r>
              <a:rPr lang="en-US" sz="1800"/>
              <a:t>Current Experience</a:t>
            </a:r>
            <a:endParaRPr sz="1800"/>
          </a:p>
          <a:p>
            <a:pPr indent="-342900" lvl="0" marL="457200" rtl="0" algn="l">
              <a:lnSpc>
                <a:spcPct val="100000"/>
              </a:lnSpc>
              <a:spcBef>
                <a:spcPts val="0"/>
              </a:spcBef>
              <a:spcAft>
                <a:spcPts val="0"/>
              </a:spcAft>
              <a:buSzPts val="1800"/>
              <a:buAutoNum type="arabicPeriod"/>
            </a:pPr>
            <a:r>
              <a:rPr lang="en-US" sz="1800"/>
              <a:t>Proposed New Experience</a:t>
            </a:r>
            <a:endParaRPr sz="1800"/>
          </a:p>
          <a:p>
            <a:pPr indent="-342900" lvl="0" marL="457200" rtl="0" algn="l">
              <a:lnSpc>
                <a:spcPct val="100000"/>
              </a:lnSpc>
              <a:spcBef>
                <a:spcPts val="0"/>
              </a:spcBef>
              <a:spcAft>
                <a:spcPts val="0"/>
              </a:spcAft>
              <a:buSzPts val="1800"/>
              <a:buAutoNum type="arabicPeriod"/>
            </a:pPr>
            <a:r>
              <a:rPr lang="en-US" sz="1800"/>
              <a:t>Scope Summary</a:t>
            </a:r>
            <a:endParaRPr sz="1800"/>
          </a:p>
          <a:p>
            <a:pPr indent="-342900" lvl="0" marL="457200" rtl="0" algn="l">
              <a:lnSpc>
                <a:spcPct val="100000"/>
              </a:lnSpc>
              <a:spcBef>
                <a:spcPts val="0"/>
              </a:spcBef>
              <a:spcAft>
                <a:spcPts val="0"/>
              </a:spcAft>
              <a:buSzPts val="1800"/>
              <a:buAutoNum type="arabicPeriod"/>
            </a:pPr>
            <a:r>
              <a:rPr lang="en-US" sz="1800"/>
              <a:t>Current Screens</a:t>
            </a:r>
            <a:endParaRPr sz="1800"/>
          </a:p>
          <a:p>
            <a:pPr indent="-342900" lvl="0" marL="457200" rtl="0" algn="l">
              <a:lnSpc>
                <a:spcPct val="100000"/>
              </a:lnSpc>
              <a:spcBef>
                <a:spcPts val="0"/>
              </a:spcBef>
              <a:spcAft>
                <a:spcPts val="0"/>
              </a:spcAft>
              <a:buSzPts val="1800"/>
              <a:buAutoNum type="arabicPeriod"/>
            </a:pPr>
            <a:r>
              <a:rPr lang="en-US" sz="1800"/>
              <a:t>Proposed Designs</a:t>
            </a:r>
            <a:endParaRPr sz="1800"/>
          </a:p>
          <a:p>
            <a:pPr indent="-342900" lvl="0" marL="457200" rtl="0" algn="l">
              <a:lnSpc>
                <a:spcPct val="100000"/>
              </a:lnSpc>
              <a:spcBef>
                <a:spcPts val="0"/>
              </a:spcBef>
              <a:spcAft>
                <a:spcPts val="0"/>
              </a:spcAft>
              <a:buSzPts val="1800"/>
              <a:buAutoNum type="arabicPeriod"/>
            </a:pPr>
            <a:r>
              <a:rPr lang="en-US" sz="1800"/>
              <a:t>Requirements &amp; User Stories</a:t>
            </a:r>
            <a:endParaRPr sz="1800"/>
          </a:p>
          <a:p>
            <a:pPr indent="-342900" lvl="0" marL="457200" rtl="0" algn="l">
              <a:lnSpc>
                <a:spcPct val="100000"/>
              </a:lnSpc>
              <a:spcBef>
                <a:spcPts val="0"/>
              </a:spcBef>
              <a:spcAft>
                <a:spcPts val="0"/>
              </a:spcAft>
              <a:buSzPts val="1800"/>
              <a:buAutoNum type="arabicPeriod"/>
            </a:pPr>
            <a:r>
              <a:rPr lang="en-US" sz="1800"/>
              <a:t>Questions &amp; Assumptions</a:t>
            </a:r>
            <a:endParaRPr sz="1800"/>
          </a:p>
          <a:p>
            <a:pPr indent="-342900" lvl="0" marL="457200" rtl="0" algn="l">
              <a:lnSpc>
                <a:spcPct val="100000"/>
              </a:lnSpc>
              <a:spcBef>
                <a:spcPts val="0"/>
              </a:spcBef>
              <a:spcAft>
                <a:spcPts val="0"/>
              </a:spcAft>
              <a:buSzPts val="1800"/>
              <a:buAutoNum type="arabicPeriod"/>
            </a:pPr>
            <a:r>
              <a:rPr lang="en-US" sz="1800"/>
              <a:t>Next Steps</a:t>
            </a:r>
            <a:endParaRPr sz="1800"/>
          </a:p>
          <a:p>
            <a:pPr indent="-342900" lvl="0" marL="457200" rtl="0" algn="l">
              <a:lnSpc>
                <a:spcPct val="100000"/>
              </a:lnSpc>
              <a:spcBef>
                <a:spcPts val="0"/>
              </a:spcBef>
              <a:spcAft>
                <a:spcPts val="0"/>
              </a:spcAft>
              <a:buSzPts val="1800"/>
              <a:buAutoNum type="arabicPeriod"/>
            </a:pPr>
            <a:r>
              <a:rPr lang="en-US" sz="1800"/>
              <a:t>Updated Scope</a:t>
            </a:r>
            <a:endParaRPr sz="1800"/>
          </a:p>
          <a:p>
            <a:pPr indent="0" lvl="0" marL="457200" rtl="0" algn="l">
              <a:lnSpc>
                <a:spcPct val="100000"/>
              </a:lnSpc>
              <a:spcBef>
                <a:spcPts val="1000"/>
              </a:spcBef>
              <a:spcAft>
                <a:spcPts val="10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MyKoko App - Pain Points</a:t>
            </a:r>
            <a:endParaRPr/>
          </a:p>
        </p:txBody>
      </p:sp>
      <p:sp>
        <p:nvSpPr>
          <p:cNvPr id="179" name="Google Shape;179;p21"/>
          <p:cNvSpPr txBox="1"/>
          <p:nvPr>
            <p:ph idx="1" type="subTitle"/>
          </p:nvPr>
        </p:nvSpPr>
        <p:spPr>
          <a:xfrm>
            <a:off x="458699" y="1003045"/>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1000"/>
              </a:spcBef>
              <a:spcAft>
                <a:spcPts val="0"/>
              </a:spcAft>
              <a:buNone/>
            </a:pPr>
            <a:r>
              <a:rPr lang="en-US" sz="1600"/>
              <a:t>The MyKoko app is used to sign up new customers, track the progress of existing customers and plays a key role in the sales teams’ day-to-day activities. It therefore plays a crucial role in how quickly the CSRs can grow our customer base, ensure fulfillment of the cookers and follow up with potential customers.</a:t>
            </a:r>
            <a:endParaRPr sz="1600"/>
          </a:p>
          <a:p>
            <a:pPr indent="0" lvl="0" marL="0" rtl="0" algn="l">
              <a:lnSpc>
                <a:spcPct val="120000"/>
              </a:lnSpc>
              <a:spcBef>
                <a:spcPts val="2000"/>
              </a:spcBef>
              <a:spcAft>
                <a:spcPts val="0"/>
              </a:spcAft>
              <a:buNone/>
            </a:pPr>
            <a:r>
              <a:rPr lang="en-US" sz="1600"/>
              <a:t>Sales reps find it difficult to track their different sales leads with the myKoko app, because of the structure of their sales lists within the app. For example:</a:t>
            </a:r>
            <a:endParaRPr sz="1600"/>
          </a:p>
          <a:p>
            <a:pPr indent="-330200" lvl="0" marL="457200" rtl="0" algn="l">
              <a:lnSpc>
                <a:spcPct val="120000"/>
              </a:lnSpc>
              <a:spcBef>
                <a:spcPts val="2000"/>
              </a:spcBef>
              <a:spcAft>
                <a:spcPts val="0"/>
              </a:spcAft>
              <a:buSzPts val="1600"/>
              <a:buAutoNum type="arabicPeriod"/>
            </a:pPr>
            <a:r>
              <a:rPr lang="en-US" sz="1600"/>
              <a:t>The customer list has the oldest customer at the top and the newest customer at the bottom of the list. This forces users to scroll to the very bottom of the list to find their most recent customers information.</a:t>
            </a:r>
            <a:endParaRPr sz="1600"/>
          </a:p>
          <a:p>
            <a:pPr indent="-330200" lvl="0" marL="457200" rtl="0" algn="l">
              <a:lnSpc>
                <a:spcPct val="120000"/>
              </a:lnSpc>
              <a:spcBef>
                <a:spcPts val="0"/>
              </a:spcBef>
              <a:spcAft>
                <a:spcPts val="0"/>
              </a:spcAft>
              <a:buSzPts val="1600"/>
              <a:buAutoNum type="arabicPeriod"/>
            </a:pPr>
            <a:r>
              <a:rPr lang="en-US" sz="1600"/>
              <a:t>The customer list is not segmented into the types of customers they have within their sales pipeline. This makes it difficult for them to focus on a particular category when following up.</a:t>
            </a:r>
            <a:endParaRPr sz="1600"/>
          </a:p>
          <a:p>
            <a:pPr indent="0" lvl="0" marL="0" rtl="0" algn="l">
              <a:lnSpc>
                <a:spcPct val="120000"/>
              </a:lnSpc>
              <a:spcBef>
                <a:spcPts val="2000"/>
              </a:spcBef>
              <a:spcAft>
                <a:spcPts val="0"/>
              </a:spcAft>
              <a:buNone/>
            </a:pPr>
            <a:r>
              <a:rPr lang="en-US" sz="1600"/>
              <a:t>MyKoko also has lots of areas that could be tweaked to improve the overall experience for users, both customers and sales reps. For example, navigation, a few UI tweaks, clearer copy, etc.</a:t>
            </a:r>
            <a:endParaRPr sz="1600"/>
          </a:p>
          <a:p>
            <a:pPr indent="0" lvl="0" marL="0" rtl="0" algn="l">
              <a:lnSpc>
                <a:spcPct val="120000"/>
              </a:lnSpc>
              <a:spcBef>
                <a:spcPts val="2000"/>
              </a:spcBef>
              <a:spcAft>
                <a:spcPts val="2000"/>
              </a:spcAft>
              <a:buNone/>
            </a:pPr>
            <a:r>
              <a:t/>
            </a:r>
            <a:endParaRPr sz="16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Current Experience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8" name="Google Shape;188;p22"/>
          <p:cNvSpPr txBox="1"/>
          <p:nvPr/>
        </p:nvSpPr>
        <p:spPr>
          <a:xfrm>
            <a:off x="886200" y="1446225"/>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Logs Into Account</a:t>
            </a:r>
            <a:endParaRPr>
              <a:latin typeface="Nunito SemiBold"/>
              <a:ea typeface="Nunito SemiBold"/>
              <a:cs typeface="Nunito SemiBold"/>
              <a:sym typeface="Nunito SemiBold"/>
            </a:endParaRPr>
          </a:p>
        </p:txBody>
      </p:sp>
      <p:sp>
        <p:nvSpPr>
          <p:cNvPr id="189" name="Google Shape;189;p22"/>
          <p:cNvSpPr txBox="1"/>
          <p:nvPr/>
        </p:nvSpPr>
        <p:spPr>
          <a:xfrm>
            <a:off x="886200" y="2473057"/>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SemiBold"/>
                <a:ea typeface="Nunito SemiBold"/>
                <a:cs typeface="Nunito SemiBold"/>
                <a:sym typeface="Nunito SemiBold"/>
              </a:rPr>
              <a:t>Opens Customer List</a:t>
            </a:r>
            <a:endParaRPr>
              <a:latin typeface="Nunito SemiBold"/>
              <a:ea typeface="Nunito SemiBold"/>
              <a:cs typeface="Nunito SemiBold"/>
              <a:sym typeface="Nunito SemiBold"/>
            </a:endParaRPr>
          </a:p>
        </p:txBody>
      </p:sp>
      <p:sp>
        <p:nvSpPr>
          <p:cNvPr id="190" name="Google Shape;190;p22"/>
          <p:cNvSpPr txBox="1"/>
          <p:nvPr/>
        </p:nvSpPr>
        <p:spPr>
          <a:xfrm>
            <a:off x="4907800" y="4374699"/>
            <a:ext cx="26223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Manually Searches for the right Customer Type to follow up with.</a:t>
            </a:r>
            <a:endParaRPr>
              <a:latin typeface="Nunito SemiBold"/>
              <a:ea typeface="Nunito SemiBold"/>
              <a:cs typeface="Nunito SemiBold"/>
              <a:sym typeface="Nunito SemiBold"/>
            </a:endParaRPr>
          </a:p>
        </p:txBody>
      </p:sp>
      <p:sp>
        <p:nvSpPr>
          <p:cNvPr id="191" name="Google Shape;191;p22"/>
          <p:cNvSpPr txBox="1"/>
          <p:nvPr/>
        </p:nvSpPr>
        <p:spPr>
          <a:xfrm>
            <a:off x="4907794" y="3195889"/>
            <a:ext cx="2622300" cy="466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Manually Scrolls to the Bottom</a:t>
            </a:r>
            <a:endParaRPr>
              <a:latin typeface="Nunito SemiBold"/>
              <a:ea typeface="Nunito SemiBold"/>
              <a:cs typeface="Nunito SemiBold"/>
              <a:sym typeface="Nunito SemiBold"/>
            </a:endParaRPr>
          </a:p>
        </p:txBody>
      </p:sp>
      <p:sp>
        <p:nvSpPr>
          <p:cNvPr id="192" name="Google Shape;192;p22"/>
          <p:cNvSpPr txBox="1"/>
          <p:nvPr/>
        </p:nvSpPr>
        <p:spPr>
          <a:xfrm>
            <a:off x="8872544" y="4136714"/>
            <a:ext cx="2622300" cy="4662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Makes Follow Up Call</a:t>
            </a:r>
            <a:endParaRPr>
              <a:latin typeface="Nunito SemiBold"/>
              <a:ea typeface="Nunito SemiBold"/>
              <a:cs typeface="Nunito SemiBold"/>
              <a:sym typeface="Nunito SemiBold"/>
            </a:endParaRPr>
          </a:p>
        </p:txBody>
      </p:sp>
      <p:cxnSp>
        <p:nvCxnSpPr>
          <p:cNvPr id="193" name="Google Shape;193;p22"/>
          <p:cNvCxnSpPr>
            <a:stCxn id="188" idx="2"/>
            <a:endCxn id="189" idx="0"/>
          </p:cNvCxnSpPr>
          <p:nvPr/>
        </p:nvCxnSpPr>
        <p:spPr>
          <a:xfrm>
            <a:off x="2197350" y="1912425"/>
            <a:ext cx="0" cy="5607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2"/>
          <p:cNvCxnSpPr>
            <a:stCxn id="189" idx="3"/>
            <a:endCxn id="191" idx="0"/>
          </p:cNvCxnSpPr>
          <p:nvPr/>
        </p:nvCxnSpPr>
        <p:spPr>
          <a:xfrm>
            <a:off x="3508500" y="2706157"/>
            <a:ext cx="2710500" cy="489600"/>
          </a:xfrm>
          <a:prstGeom prst="bentConnector2">
            <a:avLst/>
          </a:prstGeom>
          <a:noFill/>
          <a:ln cap="flat" cmpd="sng" w="9525">
            <a:solidFill>
              <a:schemeClr val="dk2"/>
            </a:solidFill>
            <a:prstDash val="solid"/>
            <a:round/>
            <a:headEnd len="med" w="med" type="none"/>
            <a:tailEnd len="med" w="med" type="none"/>
          </a:ln>
        </p:spPr>
      </p:cxnSp>
      <p:cxnSp>
        <p:nvCxnSpPr>
          <p:cNvPr id="195" name="Google Shape;195;p22"/>
          <p:cNvCxnSpPr>
            <a:stCxn id="190" idx="1"/>
            <a:endCxn id="191" idx="2"/>
          </p:cNvCxnSpPr>
          <p:nvPr/>
        </p:nvCxnSpPr>
        <p:spPr>
          <a:xfrm flipH="1" rot="10800000">
            <a:off x="4907800" y="3662049"/>
            <a:ext cx="1311000" cy="1104600"/>
          </a:xfrm>
          <a:prstGeom prst="bentConnector4">
            <a:avLst>
              <a:gd fmla="val -18164" name="adj1"/>
              <a:gd fmla="val 67740" name="adj2"/>
            </a:avLst>
          </a:prstGeom>
          <a:noFill/>
          <a:ln cap="flat" cmpd="sng" w="9525">
            <a:solidFill>
              <a:schemeClr val="dk2"/>
            </a:solidFill>
            <a:prstDash val="solid"/>
            <a:round/>
            <a:headEnd len="med" w="med" type="none"/>
            <a:tailEnd len="med" w="med" type="none"/>
          </a:ln>
        </p:spPr>
      </p:cxnSp>
      <p:cxnSp>
        <p:nvCxnSpPr>
          <p:cNvPr id="196" name="Google Shape;196;p22"/>
          <p:cNvCxnSpPr>
            <a:stCxn id="190" idx="3"/>
            <a:endCxn id="192" idx="1"/>
          </p:cNvCxnSpPr>
          <p:nvPr/>
        </p:nvCxnSpPr>
        <p:spPr>
          <a:xfrm flipH="1" rot="10800000">
            <a:off x="7530100" y="4369749"/>
            <a:ext cx="1342500" cy="396900"/>
          </a:xfrm>
          <a:prstGeom prst="bentConnector3">
            <a:avLst>
              <a:gd fmla="val 4999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2" name="Google Shape;202;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Experience - Options</a:t>
            </a:r>
            <a:endParaRPr/>
          </a:p>
        </p:txBody>
      </p:sp>
      <p:sp>
        <p:nvSpPr>
          <p:cNvPr id="203" name="Google Shape;20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3"/>
          <p:cNvSpPr txBox="1"/>
          <p:nvPr/>
        </p:nvSpPr>
        <p:spPr>
          <a:xfrm>
            <a:off x="642075" y="1648725"/>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User Logs In</a:t>
            </a:r>
            <a:endParaRPr>
              <a:latin typeface="Nunito SemiBold"/>
              <a:ea typeface="Nunito SemiBold"/>
              <a:cs typeface="Nunito SemiBold"/>
              <a:sym typeface="Nunito SemiBold"/>
            </a:endParaRPr>
          </a:p>
        </p:txBody>
      </p:sp>
      <p:sp>
        <p:nvSpPr>
          <p:cNvPr id="205" name="Google Shape;205;p23"/>
          <p:cNvSpPr txBox="1"/>
          <p:nvPr/>
        </p:nvSpPr>
        <p:spPr>
          <a:xfrm>
            <a:off x="1954675" y="2564502"/>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Opens Customer</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Lists</a:t>
            </a:r>
            <a:endParaRPr>
              <a:latin typeface="Nunito SemiBold"/>
              <a:ea typeface="Nunito SemiBold"/>
              <a:cs typeface="Nunito SemiBold"/>
              <a:sym typeface="Nunito SemiBold"/>
            </a:endParaRPr>
          </a:p>
        </p:txBody>
      </p:sp>
      <p:sp>
        <p:nvSpPr>
          <p:cNvPr id="206" name="Google Shape;206;p23"/>
          <p:cNvSpPr txBox="1"/>
          <p:nvPr/>
        </p:nvSpPr>
        <p:spPr>
          <a:xfrm>
            <a:off x="3521625" y="3418925"/>
            <a:ext cx="1343700" cy="10026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Easily views their customer’s activity</a:t>
            </a:r>
            <a:endParaRPr>
              <a:latin typeface="Nunito SemiBold"/>
              <a:ea typeface="Nunito SemiBold"/>
              <a:cs typeface="Nunito SemiBold"/>
              <a:sym typeface="Nunito SemiBold"/>
            </a:endParaRPr>
          </a:p>
        </p:txBody>
      </p:sp>
      <p:sp>
        <p:nvSpPr>
          <p:cNvPr id="207" name="Google Shape;207;p23"/>
          <p:cNvSpPr txBox="1"/>
          <p:nvPr/>
        </p:nvSpPr>
        <p:spPr>
          <a:xfrm>
            <a:off x="3598575" y="5182000"/>
            <a:ext cx="12411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Calls customer for follow up</a:t>
            </a:r>
            <a:endParaRPr>
              <a:latin typeface="Nunito SemiBold"/>
              <a:ea typeface="Nunito SemiBold"/>
              <a:cs typeface="Nunito SemiBold"/>
              <a:sym typeface="Nunito SemiBold"/>
            </a:endParaRPr>
          </a:p>
        </p:txBody>
      </p:sp>
      <p:cxnSp>
        <p:nvCxnSpPr>
          <p:cNvPr id="208" name="Google Shape;208;p23"/>
          <p:cNvCxnSpPr/>
          <p:nvPr/>
        </p:nvCxnSpPr>
        <p:spPr>
          <a:xfrm>
            <a:off x="6074525" y="1052275"/>
            <a:ext cx="51000" cy="51078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3"/>
          <p:cNvCxnSpPr>
            <a:stCxn id="204" idx="2"/>
            <a:endCxn id="205" idx="1"/>
          </p:cNvCxnSpPr>
          <p:nvPr/>
        </p:nvCxnSpPr>
        <p:spPr>
          <a:xfrm flipH="1" rot="-5400000">
            <a:off x="1321125" y="2322825"/>
            <a:ext cx="523800" cy="743400"/>
          </a:xfrm>
          <a:prstGeom prst="bentConnector2">
            <a:avLst/>
          </a:prstGeom>
          <a:noFill/>
          <a:ln cap="flat" cmpd="sng" w="9525">
            <a:solidFill>
              <a:schemeClr val="dk2"/>
            </a:solidFill>
            <a:prstDash val="solid"/>
            <a:round/>
            <a:headEnd len="med" w="med" type="none"/>
            <a:tailEnd len="med" w="med" type="none"/>
          </a:ln>
        </p:spPr>
      </p:cxnSp>
      <p:cxnSp>
        <p:nvCxnSpPr>
          <p:cNvPr id="210" name="Google Shape;210;p23"/>
          <p:cNvCxnSpPr>
            <a:stCxn id="205" idx="2"/>
            <a:endCxn id="206" idx="1"/>
          </p:cNvCxnSpPr>
          <p:nvPr/>
        </p:nvCxnSpPr>
        <p:spPr>
          <a:xfrm flipH="1" rot="-5400000">
            <a:off x="2736925" y="3135402"/>
            <a:ext cx="571800" cy="997800"/>
          </a:xfrm>
          <a:prstGeom prst="bentConnector2">
            <a:avLst/>
          </a:prstGeom>
          <a:noFill/>
          <a:ln cap="flat" cmpd="sng" w="9525">
            <a:solidFill>
              <a:schemeClr val="dk2"/>
            </a:solidFill>
            <a:prstDash val="solid"/>
            <a:round/>
            <a:headEnd len="med" w="med" type="none"/>
            <a:tailEnd len="med" w="med" type="none"/>
          </a:ln>
        </p:spPr>
      </p:cxnSp>
      <p:cxnSp>
        <p:nvCxnSpPr>
          <p:cNvPr id="211" name="Google Shape;211;p23"/>
          <p:cNvCxnSpPr>
            <a:stCxn id="205" idx="2"/>
            <a:endCxn id="207" idx="1"/>
          </p:cNvCxnSpPr>
          <p:nvPr/>
        </p:nvCxnSpPr>
        <p:spPr>
          <a:xfrm flipH="1" rot="-5400000">
            <a:off x="1932025" y="3940302"/>
            <a:ext cx="2258400" cy="1074600"/>
          </a:xfrm>
          <a:prstGeom prst="bentConnector2">
            <a:avLst/>
          </a:prstGeom>
          <a:noFill/>
          <a:ln cap="flat" cmpd="sng" w="9525">
            <a:solidFill>
              <a:schemeClr val="dk2"/>
            </a:solidFill>
            <a:prstDash val="solid"/>
            <a:round/>
            <a:headEnd len="med" w="med" type="none"/>
            <a:tailEnd len="med" w="med" type="none"/>
          </a:ln>
        </p:spPr>
      </p:cxnSp>
      <p:cxnSp>
        <p:nvCxnSpPr>
          <p:cNvPr id="212" name="Google Shape;212;p23"/>
          <p:cNvCxnSpPr/>
          <p:nvPr/>
        </p:nvCxnSpPr>
        <p:spPr>
          <a:xfrm>
            <a:off x="3861475" y="4432975"/>
            <a:ext cx="0" cy="7260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23"/>
          <p:cNvSpPr txBox="1"/>
          <p:nvPr/>
        </p:nvSpPr>
        <p:spPr>
          <a:xfrm>
            <a:off x="6849325" y="2105925"/>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CSR Receives Notification</a:t>
            </a:r>
            <a:endParaRPr>
              <a:latin typeface="Nunito SemiBold"/>
              <a:ea typeface="Nunito SemiBold"/>
              <a:cs typeface="Nunito SemiBold"/>
              <a:sym typeface="Nunito SemiBold"/>
            </a:endParaRPr>
          </a:p>
        </p:txBody>
      </p:sp>
      <p:sp>
        <p:nvSpPr>
          <p:cNvPr id="214" name="Google Shape;214;p23"/>
          <p:cNvSpPr txBox="1"/>
          <p:nvPr/>
        </p:nvSpPr>
        <p:spPr>
          <a:xfrm>
            <a:off x="7645750" y="3892425"/>
            <a:ext cx="1575600" cy="10965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Information</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about customer</a:t>
            </a:r>
            <a:endParaRPr>
              <a:latin typeface="Nunito SemiBold"/>
              <a:ea typeface="Nunito SemiBold"/>
              <a:cs typeface="Nunito SemiBold"/>
              <a:sym typeface="Nunito SemiBold"/>
            </a:endParaRPr>
          </a:p>
          <a:p>
            <a:pPr indent="0" lvl="0" marL="0" rtl="0" algn="ctr">
              <a:spcBef>
                <a:spcPts val="0"/>
              </a:spcBef>
              <a:spcAft>
                <a:spcPts val="0"/>
              </a:spcAft>
              <a:buNone/>
            </a:pPr>
            <a:r>
              <a:rPr lang="en-US">
                <a:latin typeface="Nunito SemiBold"/>
                <a:ea typeface="Nunito SemiBold"/>
                <a:cs typeface="Nunito SemiBold"/>
                <a:sym typeface="Nunito SemiBold"/>
              </a:rPr>
              <a:t>needing follow up</a:t>
            </a:r>
            <a:endParaRPr>
              <a:latin typeface="Nunito SemiBold"/>
              <a:ea typeface="Nunito SemiBold"/>
              <a:cs typeface="Nunito SemiBold"/>
              <a:sym typeface="Nunito SemiBold"/>
            </a:endParaRPr>
          </a:p>
        </p:txBody>
      </p:sp>
      <p:sp>
        <p:nvSpPr>
          <p:cNvPr id="215" name="Google Shape;215;p23"/>
          <p:cNvSpPr txBox="1"/>
          <p:nvPr/>
        </p:nvSpPr>
        <p:spPr>
          <a:xfrm>
            <a:off x="10196950" y="4048728"/>
            <a:ext cx="11385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Calls Customer</a:t>
            </a:r>
            <a:endParaRPr>
              <a:latin typeface="Nunito SemiBold"/>
              <a:ea typeface="Nunito SemiBold"/>
              <a:cs typeface="Nunito SemiBold"/>
              <a:sym typeface="Nunito SemiBold"/>
            </a:endParaRPr>
          </a:p>
        </p:txBody>
      </p:sp>
      <p:cxnSp>
        <p:nvCxnSpPr>
          <p:cNvPr id="216" name="Google Shape;216;p23"/>
          <p:cNvCxnSpPr>
            <a:stCxn id="213" idx="2"/>
            <a:endCxn id="214" idx="0"/>
          </p:cNvCxnSpPr>
          <p:nvPr/>
        </p:nvCxnSpPr>
        <p:spPr>
          <a:xfrm flipH="1" rot="-5400000">
            <a:off x="7424725" y="2883675"/>
            <a:ext cx="1002600" cy="10149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17" name="Google Shape;217;p23"/>
          <p:cNvCxnSpPr>
            <a:stCxn id="214" idx="3"/>
            <a:endCxn id="215" idx="1"/>
          </p:cNvCxnSpPr>
          <p:nvPr/>
        </p:nvCxnSpPr>
        <p:spPr>
          <a:xfrm>
            <a:off x="9221350" y="4440675"/>
            <a:ext cx="975600" cy="0"/>
          </a:xfrm>
          <a:prstGeom prst="straightConnector1">
            <a:avLst/>
          </a:prstGeom>
          <a:noFill/>
          <a:ln cap="flat" cmpd="sng" w="9525">
            <a:solidFill>
              <a:schemeClr val="dk2"/>
            </a:solidFill>
            <a:prstDash val="solid"/>
            <a:round/>
            <a:headEnd len="med" w="med" type="none"/>
            <a:tailEnd len="med" w="med" type="stealth"/>
          </a:ln>
        </p:spPr>
      </p:cxnSp>
      <p:sp>
        <p:nvSpPr>
          <p:cNvPr id="218" name="Google Shape;218;p23"/>
          <p:cNvSpPr txBox="1"/>
          <p:nvPr/>
        </p:nvSpPr>
        <p:spPr>
          <a:xfrm>
            <a:off x="172975" y="1143850"/>
            <a:ext cx="3101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Option A - Quick Win</a:t>
            </a:r>
            <a:endParaRPr b="1" sz="1800">
              <a:latin typeface="Nunito"/>
              <a:ea typeface="Nunito"/>
              <a:cs typeface="Nunito"/>
              <a:sym typeface="Nunito"/>
            </a:endParaRPr>
          </a:p>
        </p:txBody>
      </p:sp>
      <p:sp>
        <p:nvSpPr>
          <p:cNvPr id="219" name="Google Shape;219;p23"/>
          <p:cNvSpPr txBox="1"/>
          <p:nvPr/>
        </p:nvSpPr>
        <p:spPr>
          <a:xfrm>
            <a:off x="6320375" y="1143850"/>
            <a:ext cx="47544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Option B - Longer Term (more complex)</a:t>
            </a:r>
            <a:endParaRPr b="1" sz="18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Overview of the </a:t>
            </a:r>
            <a:r>
              <a:rPr lang="en-US" sz="1600"/>
              <a:t>changes proposed are the following:</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p:txBody>
      </p:sp>
      <p:sp>
        <p:nvSpPr>
          <p:cNvPr id="226" name="Google Shape;226;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 of Scope</a:t>
            </a:r>
            <a:endParaRPr/>
          </a:p>
        </p:txBody>
      </p:sp>
      <p:sp>
        <p:nvSpPr>
          <p:cNvPr id="227" name="Google Shape;22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8" name="Google Shape;228;p24"/>
          <p:cNvGraphicFramePr/>
          <p:nvPr/>
        </p:nvGraphicFramePr>
        <p:xfrm>
          <a:off x="952500" y="2095500"/>
          <a:ext cx="3000000" cy="3000000"/>
        </p:xfrm>
        <a:graphic>
          <a:graphicData uri="http://schemas.openxmlformats.org/drawingml/2006/table">
            <a:tbl>
              <a:tblPr>
                <a:noFill/>
                <a:tableStyleId>{5D2AF847-FA22-4D2F-BF7B-7866B2E63372}</a:tableStyleId>
              </a:tblPr>
              <a:tblGrid>
                <a:gridCol w="3236525"/>
                <a:gridCol w="7050475"/>
              </a:tblGrid>
              <a:tr h="381000">
                <a:tc>
                  <a:txBody>
                    <a:bodyPr/>
                    <a:lstStyle/>
                    <a:p>
                      <a:pPr indent="0" lvl="0" marL="0" rtl="0" algn="l">
                        <a:spcBef>
                          <a:spcPts val="0"/>
                        </a:spcBef>
                        <a:spcAft>
                          <a:spcPts val="0"/>
                        </a:spcAft>
                        <a:buNone/>
                      </a:pPr>
                      <a:r>
                        <a:rPr lang="en-US" sz="1500">
                          <a:latin typeface="Nunito"/>
                          <a:ea typeface="Nunito"/>
                          <a:cs typeface="Nunito"/>
                          <a:sym typeface="Nunito"/>
                        </a:rPr>
                        <a:t>Scope areas</a:t>
                      </a:r>
                      <a:endParaRPr sz="1500">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sz="1500">
                          <a:latin typeface="Nunito"/>
                          <a:ea typeface="Nunito"/>
                          <a:cs typeface="Nunito"/>
                          <a:sym typeface="Nunito"/>
                        </a:rPr>
                        <a:t>Changes/Details</a:t>
                      </a:r>
                      <a:endParaRPr sz="150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500">
                          <a:latin typeface="Nunito"/>
                          <a:ea typeface="Nunito"/>
                          <a:cs typeface="Nunito"/>
                          <a:sym typeface="Nunito"/>
                        </a:rPr>
                        <a:t>Customer Segmentation List</a:t>
                      </a:r>
                      <a:endParaRPr sz="1500">
                        <a:latin typeface="Nunito"/>
                        <a:ea typeface="Nunito"/>
                        <a:cs typeface="Nunito"/>
                        <a:sym typeface="Nunito"/>
                      </a:endParaRPr>
                    </a:p>
                  </a:txBody>
                  <a:tcPr marT="91425" marB="91425" marR="91425" marL="91425" anchor="ctr"/>
                </a:tc>
                <a:tc>
                  <a:txBody>
                    <a:bodyPr/>
                    <a:lstStyle/>
                    <a:p>
                      <a:pPr indent="-323850" lvl="0" marL="457200" rtl="0" algn="l">
                        <a:spcBef>
                          <a:spcPts val="0"/>
                        </a:spcBef>
                        <a:spcAft>
                          <a:spcPts val="0"/>
                        </a:spcAft>
                        <a:buSzPts val="1500"/>
                        <a:buFont typeface="Nunito"/>
                        <a:buChar char="●"/>
                      </a:pPr>
                      <a:r>
                        <a:rPr lang="en-US" sz="1500">
                          <a:latin typeface="Nunito"/>
                          <a:ea typeface="Nunito"/>
                          <a:cs typeface="Nunito"/>
                          <a:sym typeface="Nunito"/>
                        </a:rPr>
                        <a:t>Reverse the order of customers (most recently active at the top of the list)</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US" sz="1500">
                          <a:latin typeface="Nunito"/>
                          <a:ea typeface="Nunito"/>
                          <a:cs typeface="Nunito"/>
                          <a:sym typeface="Nunito"/>
                        </a:rPr>
                        <a:t>Separate the types of customers into specific lists</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US" sz="1500">
                          <a:latin typeface="Nunito"/>
                          <a:ea typeface="Nunito"/>
                          <a:cs typeface="Nunito"/>
                          <a:sym typeface="Nunito"/>
                        </a:rPr>
                        <a:t>Organize customers based on recency in activity in their account</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US" sz="1500">
                          <a:latin typeface="Nunito"/>
                          <a:ea typeface="Nunito"/>
                          <a:cs typeface="Nunito"/>
                          <a:sym typeface="Nunito"/>
                        </a:rPr>
                        <a:t>Include the number of customers in each segment</a:t>
                      </a:r>
                      <a:endParaRPr sz="1500">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Update the lists in real-time based on customer activity</a:t>
                      </a:r>
                      <a:endParaRPr sz="150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500">
                          <a:latin typeface="Nunito"/>
                          <a:ea typeface="Nunito"/>
                          <a:cs typeface="Nunito"/>
                          <a:sym typeface="Nunito"/>
                        </a:rPr>
                        <a:t>Navigation</a:t>
                      </a:r>
                      <a:endParaRPr sz="1500">
                        <a:latin typeface="Nunito"/>
                        <a:ea typeface="Nunito"/>
                        <a:cs typeface="Nunito"/>
                        <a:sym typeface="Nunito"/>
                      </a:endParaRPr>
                    </a:p>
                  </a:txBody>
                  <a:tcPr marT="91425" marB="91425" marR="91425" marL="91425" anchor="ctr"/>
                </a:tc>
                <a:tc>
                  <a:txBody>
                    <a:bodyPr/>
                    <a:lstStyle/>
                    <a:p>
                      <a:pPr indent="-323850" lvl="0" marL="457200" marR="0" rtl="0" algn="l">
                        <a:lnSpc>
                          <a:spcPct val="100000"/>
                        </a:lnSpc>
                        <a:spcBef>
                          <a:spcPts val="0"/>
                        </a:spcBef>
                        <a:spcAft>
                          <a:spcPts val="0"/>
                        </a:spcAft>
                        <a:buSzPts val="1500"/>
                        <a:buFont typeface="Nunito"/>
                        <a:buChar char="●"/>
                      </a:pPr>
                      <a:r>
                        <a:rPr lang="en-US" sz="1500">
                          <a:solidFill>
                            <a:schemeClr val="dk1"/>
                          </a:solidFill>
                          <a:latin typeface="Nunito"/>
                          <a:ea typeface="Nunito"/>
                          <a:cs typeface="Nunito"/>
                          <a:sym typeface="Nunito"/>
                        </a:rPr>
                        <a:t>Add ‘My Account’ to the bottom navigation bar </a:t>
                      </a:r>
                      <a:endParaRPr sz="1500">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Include more links on the Home Page</a:t>
                      </a:r>
                      <a:endParaRPr sz="1500">
                        <a:solidFill>
                          <a:schemeClr val="dk1"/>
                        </a:solidFill>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500">
                          <a:latin typeface="Nunito"/>
                          <a:ea typeface="Nunito"/>
                          <a:cs typeface="Nunito"/>
                          <a:sym typeface="Nunito"/>
                        </a:rPr>
                        <a:t>Session Length</a:t>
                      </a:r>
                      <a:endParaRPr sz="1500">
                        <a:latin typeface="Nunito"/>
                        <a:ea typeface="Nunito"/>
                        <a:cs typeface="Nunito"/>
                        <a:sym typeface="Nunito"/>
                      </a:endParaRPr>
                    </a:p>
                  </a:txBody>
                  <a:tcPr marT="91425" marB="91425" marR="91425" marL="91425" anchor="ctr"/>
                </a:tc>
                <a:tc>
                  <a:txBody>
                    <a:bodyPr/>
                    <a:lstStyle/>
                    <a:p>
                      <a:pPr indent="-323850" lvl="0" marL="457200" marR="0" rtl="0" algn="l">
                        <a:lnSpc>
                          <a:spcPct val="100000"/>
                        </a:lnSpc>
                        <a:spcBef>
                          <a:spcPts val="0"/>
                        </a:spcBef>
                        <a:spcAft>
                          <a:spcPts val="0"/>
                        </a:spcAft>
                        <a:buSzPts val="1500"/>
                        <a:buFont typeface="Nunito"/>
                        <a:buChar char="●"/>
                      </a:pPr>
                      <a:r>
                        <a:rPr lang="en-US" sz="1500">
                          <a:latin typeface="Nunito"/>
                          <a:ea typeface="Nunito"/>
                          <a:cs typeface="Nunito"/>
                          <a:sym typeface="Nunito"/>
                        </a:rPr>
                        <a:t>Increase session length from 5 seconds to 15 seconds</a:t>
                      </a:r>
                      <a:endParaRPr sz="150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500">
                          <a:latin typeface="Nunito"/>
                          <a:ea typeface="Nunito"/>
                          <a:cs typeface="Nunito"/>
                          <a:sym typeface="Nunito"/>
                        </a:rPr>
                        <a:t>UI Updates</a:t>
                      </a:r>
                      <a:endParaRPr sz="1500">
                        <a:latin typeface="Nunito"/>
                        <a:ea typeface="Nunito"/>
                        <a:cs typeface="Nunito"/>
                        <a:sym typeface="Nunito"/>
                      </a:endParaRPr>
                    </a:p>
                  </a:txBody>
                  <a:tcPr marT="91425" marB="91425" marR="91425" marL="91425" anchor="ctr"/>
                </a:tc>
                <a:tc>
                  <a:txBody>
                    <a:bodyPr/>
                    <a:lstStyle/>
                    <a:p>
                      <a:pPr indent="-323850" lvl="0" marL="457200" marR="0" rtl="0" algn="l">
                        <a:lnSpc>
                          <a:spcPct val="100000"/>
                        </a:lnSpc>
                        <a:spcBef>
                          <a:spcPts val="0"/>
                        </a:spcBef>
                        <a:spcAft>
                          <a:spcPts val="0"/>
                        </a:spcAft>
                        <a:buSzPts val="1500"/>
                        <a:buFont typeface="Nunito"/>
                        <a:buChar char="●"/>
                      </a:pPr>
                      <a:r>
                        <a:rPr lang="en-US" sz="1500">
                          <a:latin typeface="Nunito"/>
                          <a:ea typeface="Nunito"/>
                          <a:cs typeface="Nunito"/>
                          <a:sym typeface="Nunito"/>
                        </a:rPr>
                        <a:t>Home page and Make Money Page UI updates</a:t>
                      </a:r>
                      <a:endParaRPr sz="1500">
                        <a:latin typeface="Nunito"/>
                        <a:ea typeface="Nunito"/>
                        <a:cs typeface="Nunito"/>
                        <a:sym typeface="Nunito"/>
                      </a:endParaRPr>
                    </a:p>
                  </a:txBody>
                  <a:tcPr marT="91425" marB="91425" marR="91425" marL="91425" anchor="ctr"/>
                </a:tc>
              </a:tr>
              <a:tr h="381000">
                <a:tc>
                  <a:txBody>
                    <a:bodyPr/>
                    <a:lstStyle/>
                    <a:p>
                      <a:pPr indent="0" lvl="0" marL="0" rtl="0" algn="l">
                        <a:spcBef>
                          <a:spcPts val="0"/>
                        </a:spcBef>
                        <a:spcAft>
                          <a:spcPts val="0"/>
                        </a:spcAft>
                        <a:buNone/>
                      </a:pPr>
                      <a:r>
                        <a:rPr lang="en-US" sz="1500">
                          <a:latin typeface="Nunito"/>
                          <a:ea typeface="Nunito"/>
                          <a:cs typeface="Nunito"/>
                          <a:sym typeface="Nunito"/>
                        </a:rPr>
                        <a:t>Copy Changes</a:t>
                      </a:r>
                      <a:endParaRPr sz="1500">
                        <a:latin typeface="Nunito"/>
                        <a:ea typeface="Nunito"/>
                        <a:cs typeface="Nunito"/>
                        <a:sym typeface="Nunito"/>
                      </a:endParaRPr>
                    </a:p>
                  </a:txBody>
                  <a:tcPr marT="91425" marB="91425" marR="91425" marL="91425" anchor="ctr"/>
                </a:tc>
                <a:tc>
                  <a:txBody>
                    <a:bodyPr/>
                    <a:lstStyle/>
                    <a:p>
                      <a:pPr indent="-323850" lvl="0" marL="457200" marR="0" rtl="0" algn="l">
                        <a:lnSpc>
                          <a:spcPct val="100000"/>
                        </a:lnSpc>
                        <a:spcBef>
                          <a:spcPts val="0"/>
                        </a:spcBef>
                        <a:spcAft>
                          <a:spcPts val="0"/>
                        </a:spcAft>
                        <a:buSzPts val="1500"/>
                        <a:buFont typeface="Nunito"/>
                        <a:buChar char="●"/>
                      </a:pPr>
                      <a:r>
                        <a:rPr lang="en-US" sz="1500">
                          <a:latin typeface="Nunito"/>
                          <a:ea typeface="Nunito"/>
                          <a:cs typeface="Nunito"/>
                          <a:sym typeface="Nunito"/>
                        </a:rPr>
                        <a:t>Make relevant information clearer </a:t>
                      </a:r>
                      <a:endParaRPr sz="1500">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Current Screens</a:t>
            </a:r>
            <a:endParaRPr/>
          </a:p>
        </p:txBody>
      </p:sp>
      <p:sp>
        <p:nvSpPr>
          <p:cNvPr id="235" name="Google Shape;235;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36" name="Google Shape;236;p25"/>
          <p:cNvSpPr txBox="1"/>
          <p:nvPr/>
        </p:nvSpPr>
        <p:spPr>
          <a:xfrm>
            <a:off x="136000" y="1138700"/>
            <a:ext cx="17739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Sales List</a:t>
            </a:r>
            <a:endParaRPr>
              <a:latin typeface="Nunito SemiBold"/>
              <a:ea typeface="Nunito SemiBold"/>
              <a:cs typeface="Nunito SemiBold"/>
              <a:sym typeface="Nunito SemiBold"/>
            </a:endParaRPr>
          </a:p>
        </p:txBody>
      </p:sp>
      <p:pic>
        <p:nvPicPr>
          <p:cNvPr id="237" name="Google Shape;237;p25"/>
          <p:cNvPicPr preferRelativeResize="0"/>
          <p:nvPr/>
        </p:nvPicPr>
        <p:blipFill rotWithShape="1">
          <a:blip r:embed="rId4">
            <a:alphaModFix/>
          </a:blip>
          <a:srcRect b="0" l="0" r="0" t="0"/>
          <a:stretch/>
        </p:blipFill>
        <p:spPr>
          <a:xfrm>
            <a:off x="7604450" y="988374"/>
            <a:ext cx="2902250" cy="5280425"/>
          </a:xfrm>
          <a:prstGeom prst="rect">
            <a:avLst/>
          </a:prstGeom>
          <a:noFill/>
          <a:ln>
            <a:noFill/>
          </a:ln>
          <a:effectLst>
            <a:outerShdw blurRad="57150" rotWithShape="0" algn="bl" dir="5400000" dist="19050">
              <a:srgbClr val="000000">
                <a:alpha val="50000"/>
              </a:srgbClr>
            </a:outerShdw>
          </a:effectLst>
        </p:spPr>
      </p:pic>
      <p:pic>
        <p:nvPicPr>
          <p:cNvPr id="238" name="Google Shape;238;p25"/>
          <p:cNvPicPr preferRelativeResize="0"/>
          <p:nvPr/>
        </p:nvPicPr>
        <p:blipFill rotWithShape="1">
          <a:blip r:embed="rId5">
            <a:alphaModFix/>
          </a:blip>
          <a:srcRect b="0" l="1143" r="1143" t="0"/>
          <a:stretch/>
        </p:blipFill>
        <p:spPr>
          <a:xfrm>
            <a:off x="2037225" y="988363"/>
            <a:ext cx="2902248" cy="5280426"/>
          </a:xfrm>
          <a:prstGeom prst="rect">
            <a:avLst/>
          </a:prstGeom>
          <a:noFill/>
          <a:ln>
            <a:noFill/>
          </a:ln>
          <a:effectLst>
            <a:outerShdw blurRad="57150" rotWithShape="0" algn="bl" dir="5400000" dist="19050">
              <a:srgbClr val="000000">
                <a:alpha val="50000"/>
              </a:srgbClr>
            </a:outerShdw>
          </a:effectLst>
        </p:spPr>
      </p:pic>
      <p:sp>
        <p:nvSpPr>
          <p:cNvPr id="239" name="Google Shape;239;p25"/>
          <p:cNvSpPr txBox="1"/>
          <p:nvPr/>
        </p:nvSpPr>
        <p:spPr>
          <a:xfrm>
            <a:off x="5868375" y="1069250"/>
            <a:ext cx="14064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Home Screen</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5" name="Google Shape;245;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Designs</a:t>
            </a:r>
            <a:endParaRPr/>
          </a:p>
        </p:txBody>
      </p:sp>
      <p:sp>
        <p:nvSpPr>
          <p:cNvPr id="246" name="Google Shape;24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7" name="Google Shape;247;p26"/>
          <p:cNvSpPr txBox="1"/>
          <p:nvPr/>
        </p:nvSpPr>
        <p:spPr>
          <a:xfrm>
            <a:off x="8030400" y="290038"/>
            <a:ext cx="3897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Nunito SemiBold"/>
                <a:ea typeface="Nunito SemiBold"/>
                <a:cs typeface="Nunito SemiBold"/>
                <a:sym typeface="Nunito SemiBold"/>
              </a:rPr>
              <a:t>Link to all Designs: </a:t>
            </a:r>
            <a:r>
              <a:rPr lang="en-US" sz="1900" u="sng">
                <a:solidFill>
                  <a:schemeClr val="hlink"/>
                </a:solidFill>
                <a:latin typeface="Nunito"/>
                <a:ea typeface="Nunito"/>
                <a:cs typeface="Nunito"/>
                <a:sym typeface="Nunito"/>
                <a:hlinkClick r:id="rId4"/>
              </a:rPr>
              <a:t>Designs 2</a:t>
            </a:r>
            <a:endParaRPr sz="1900">
              <a:latin typeface="Nunito SemiBold"/>
              <a:ea typeface="Nunito SemiBold"/>
              <a:cs typeface="Nunito SemiBold"/>
              <a:sym typeface="Nunito SemiBold"/>
            </a:endParaRPr>
          </a:p>
        </p:txBody>
      </p:sp>
      <p:pic>
        <p:nvPicPr>
          <p:cNvPr id="248" name="Google Shape;248;p26"/>
          <p:cNvPicPr preferRelativeResize="0"/>
          <p:nvPr/>
        </p:nvPicPr>
        <p:blipFill>
          <a:blip r:embed="rId5">
            <a:alphaModFix/>
          </a:blip>
          <a:stretch>
            <a:fillRect/>
          </a:stretch>
        </p:blipFill>
        <p:spPr>
          <a:xfrm>
            <a:off x="842275" y="1074856"/>
            <a:ext cx="2609375" cy="4638888"/>
          </a:xfrm>
          <a:prstGeom prst="rect">
            <a:avLst/>
          </a:prstGeom>
          <a:noFill/>
          <a:ln>
            <a:noFill/>
          </a:ln>
          <a:effectLst>
            <a:outerShdw blurRad="57150" rotWithShape="0" algn="bl" dir="5400000" dist="19050">
              <a:srgbClr val="000000">
                <a:alpha val="50000"/>
              </a:srgbClr>
            </a:outerShdw>
          </a:effectLst>
        </p:spPr>
      </p:pic>
      <p:pic>
        <p:nvPicPr>
          <p:cNvPr id="249" name="Google Shape;249;p26"/>
          <p:cNvPicPr preferRelativeResize="0"/>
          <p:nvPr/>
        </p:nvPicPr>
        <p:blipFill>
          <a:blip r:embed="rId6">
            <a:alphaModFix/>
          </a:blip>
          <a:stretch>
            <a:fillRect/>
          </a:stretch>
        </p:blipFill>
        <p:spPr>
          <a:xfrm>
            <a:off x="4864200" y="1087575"/>
            <a:ext cx="2666188" cy="4739875"/>
          </a:xfrm>
          <a:prstGeom prst="rect">
            <a:avLst/>
          </a:prstGeom>
          <a:noFill/>
          <a:ln>
            <a:noFill/>
          </a:ln>
          <a:effectLst>
            <a:outerShdw blurRad="57150" rotWithShape="0" algn="bl" dir="5400000" dist="19050">
              <a:srgbClr val="000000">
                <a:alpha val="50000"/>
              </a:srgbClr>
            </a:outerShdw>
          </a:effectLst>
        </p:spPr>
      </p:pic>
      <p:pic>
        <p:nvPicPr>
          <p:cNvPr id="250" name="Google Shape;250;p26"/>
          <p:cNvPicPr preferRelativeResize="0"/>
          <p:nvPr/>
        </p:nvPicPr>
        <p:blipFill>
          <a:blip r:embed="rId7">
            <a:alphaModFix/>
          </a:blip>
          <a:stretch>
            <a:fillRect/>
          </a:stretch>
        </p:blipFill>
        <p:spPr>
          <a:xfrm>
            <a:off x="8886124" y="1112350"/>
            <a:ext cx="2609374" cy="4638926"/>
          </a:xfrm>
          <a:prstGeom prst="rect">
            <a:avLst/>
          </a:prstGeom>
          <a:noFill/>
          <a:ln>
            <a:noFill/>
          </a:ln>
          <a:effectLst>
            <a:outerShdw blurRad="57150" rotWithShape="0" algn="bl" dir="5400000" dist="19050">
              <a:srgbClr val="000000">
                <a:alpha val="50000"/>
              </a:srgbClr>
            </a:outerShdw>
          </a:effectLst>
        </p:spPr>
      </p:pic>
      <p:sp>
        <p:nvSpPr>
          <p:cNvPr id="251" name="Google Shape;251;p26"/>
          <p:cNvSpPr txBox="1"/>
          <p:nvPr/>
        </p:nvSpPr>
        <p:spPr>
          <a:xfrm>
            <a:off x="1443763" y="5913250"/>
            <a:ext cx="14064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Home Screen (centralised)</a:t>
            </a:r>
            <a:endParaRPr>
              <a:latin typeface="Nunito SemiBold"/>
              <a:ea typeface="Nunito SemiBold"/>
              <a:cs typeface="Nunito SemiBold"/>
              <a:sym typeface="Nunito SemiBold"/>
            </a:endParaRPr>
          </a:p>
        </p:txBody>
      </p:sp>
      <p:sp>
        <p:nvSpPr>
          <p:cNvPr id="252" name="Google Shape;252;p26"/>
          <p:cNvSpPr txBox="1"/>
          <p:nvPr/>
        </p:nvSpPr>
        <p:spPr>
          <a:xfrm>
            <a:off x="5471250" y="5913250"/>
            <a:ext cx="14064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Lists (segmented)</a:t>
            </a:r>
            <a:endParaRPr>
              <a:latin typeface="Nunito SemiBold"/>
              <a:ea typeface="Nunito SemiBold"/>
              <a:cs typeface="Nunito SemiBold"/>
              <a:sym typeface="Nunito SemiBold"/>
            </a:endParaRPr>
          </a:p>
        </p:txBody>
      </p:sp>
      <p:sp>
        <p:nvSpPr>
          <p:cNvPr id="253" name="Google Shape;253;p26"/>
          <p:cNvSpPr txBox="1"/>
          <p:nvPr/>
        </p:nvSpPr>
        <p:spPr>
          <a:xfrm>
            <a:off x="9216112" y="5913250"/>
            <a:ext cx="1949400" cy="3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Make Money Screen (UI updates)</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idx="1" type="subTitle"/>
          </p:nvPr>
        </p:nvSpPr>
        <p:spPr>
          <a:xfrm>
            <a:off x="3234900" y="5598450"/>
            <a:ext cx="5722200" cy="675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Details of requirements and user stories on </a:t>
            </a:r>
            <a:r>
              <a:rPr lang="en-US" sz="1600" u="sng">
                <a:solidFill>
                  <a:schemeClr val="hlink"/>
                </a:solidFill>
                <a:hlinkClick r:id="rId3"/>
              </a:rPr>
              <a:t>this google sheet</a:t>
            </a:r>
            <a:endParaRPr sz="1600"/>
          </a:p>
        </p:txBody>
      </p:sp>
      <p:sp>
        <p:nvSpPr>
          <p:cNvPr id="260" name="Google Shape;260;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Requirements &amp; Stories</a:t>
            </a:r>
            <a:endParaRPr/>
          </a:p>
        </p:txBody>
      </p:sp>
      <p:sp>
        <p:nvSpPr>
          <p:cNvPr id="261" name="Google Shape;26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2" name="Google Shape;262;p27"/>
          <p:cNvGraphicFramePr/>
          <p:nvPr/>
        </p:nvGraphicFramePr>
        <p:xfrm>
          <a:off x="2155138" y="1324550"/>
          <a:ext cx="3000000" cy="3000000"/>
        </p:xfrm>
        <a:graphic>
          <a:graphicData uri="http://schemas.openxmlformats.org/drawingml/2006/table">
            <a:tbl>
              <a:tblPr>
                <a:noFill/>
                <a:tableStyleId>{586333FD-4F57-4D31-B122-8A2B13F6147B}</a:tableStyleId>
              </a:tblPr>
              <a:tblGrid>
                <a:gridCol w="4946450"/>
                <a:gridCol w="3676575"/>
              </a:tblGrid>
              <a:tr h="330000">
                <a:tc>
                  <a:txBody>
                    <a:bodyPr/>
                    <a:lstStyle/>
                    <a:p>
                      <a:pPr indent="0" lvl="0" marL="0" rtl="0" algn="ctr">
                        <a:lnSpc>
                          <a:spcPct val="115000"/>
                        </a:lnSpc>
                        <a:spcBef>
                          <a:spcPts val="0"/>
                        </a:spcBef>
                        <a:spcAft>
                          <a:spcPts val="0"/>
                        </a:spcAft>
                        <a:buNone/>
                      </a:pPr>
                      <a:r>
                        <a:rPr lang="en-US" sz="1200">
                          <a:latin typeface="Nunito"/>
                          <a:ea typeface="Nunito"/>
                          <a:cs typeface="Nunito"/>
                          <a:sym typeface="Nunito"/>
                        </a:rPr>
                        <a:t>User Stories</a:t>
                      </a:r>
                      <a:endParaRPr sz="12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latin typeface="Nunito"/>
                          <a:ea typeface="Nunito"/>
                          <a:cs typeface="Nunito"/>
                          <a:sym typeface="Nunito"/>
                        </a:rPr>
                        <a:t>Fixes</a:t>
                      </a:r>
                      <a:endParaRPr sz="12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0770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know where my customers are within the pipeline, so that I can decide when to follow up with them.</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Increase session length for users to have more time before being logged out of their account</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351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770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find important pages easily, so that I can get more done faster.</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Change copy on certain pages of the app</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1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770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manage my customer list, so that I can get a clearer sense of where a customer is within the pipeline.</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General UI changes on certain pages of the app</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1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770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contact KOKO, so that I can get help with an issue.</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100">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07700">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As a user, I want to search for a specific customer/number, so that I can find information about the customer/number</a:t>
                      </a:r>
                      <a:endParaRPr sz="1000">
                        <a:latin typeface="Nunito"/>
                        <a:ea typeface="Nunito"/>
                        <a:cs typeface="Nunito"/>
                        <a:sym typeface="Nunito"/>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